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Lst>
  <p:notesMasterIdLst>
    <p:notesMasterId r:id="rId5"/>
  </p:notesMasterIdLst>
  <p:sldSz cx="14630400" cy="8229600"/>
  <p:notesSz cx="8229600" cy="14630400"/>
  <p:embeddedFontLst>
    <p:embeddedFont>
      <p:font typeface="Inter"/>
      <p:regular r:id="rId10"/>
    </p:embeddedFont>
    <p:embeddedFont>
      <p:font typeface="Inter"/>
      <p:regular r:id="rId11"/>
    </p:embeddedFont>
    <p:embeddedFont>
      <p:font typeface="Inter"/>
      <p:regular r:id="rId12"/>
    </p:embeddedFont>
    <p:embeddedFont>
      <p:font typeface="Inter"/>
      <p:regular r:id="rId13"/>
    </p:embeddedFont>
    <p:embeddedFont>
      <p:font typeface="Inter"/>
      <p:regular r:id="rId14"/>
    </p:embeddedFont>
    <p:embeddedFont>
      <p:font typeface="Inter"/>
      <p:regular r:id="rId15"/>
    </p:embeddedFont>
    <p:embeddedFont>
      <p:font typeface="Inter"/>
      <p:regular r:id="rId16"/>
    </p:embeddedFont>
    <p:embeddedFont>
      <p:font typeface="Inter"/>
      <p:regular r:id="rId17"/>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0" Type="http://schemas.openxmlformats.org/officeDocument/2006/relationships/font" Target="fonts/font1.fntdata"/><Relationship Id="rId11" Type="http://schemas.openxmlformats.org/officeDocument/2006/relationships/font" Target="fonts/font2.fntdata"/><Relationship Id="rId12" Type="http://schemas.openxmlformats.org/officeDocument/2006/relationships/font" Target="fonts/font3.fntdata"/><Relationship Id="rId13" Type="http://schemas.openxmlformats.org/officeDocument/2006/relationships/font" Target="fonts/font4.fntdata"/><Relationship Id="rId14" Type="http://schemas.openxmlformats.org/officeDocument/2006/relationships/font" Target="fonts/font5.fntdata"/><Relationship Id="rId15" Type="http://schemas.openxmlformats.org/officeDocument/2006/relationships/font" Target="fonts/font6.fntdata"/><Relationship Id="rId16" Type="http://schemas.openxmlformats.org/officeDocument/2006/relationships/font" Target="fonts/font7.fntdata"/><Relationship Id="rId17" Type="http://schemas.openxmlformats.org/officeDocument/2006/relationships/font" Target="fonts/font8.fntdata"/></Relationships>
</file>

<file path=ppt/media/>
</file>

<file path=ppt/media/image-1-1.png>
</file>

<file path=ppt/media/image-2-1.png>
</file>

<file path=ppt/media/image-3-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872978"/>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Aspects juridiques des données et de l'IA</a:t>
            </a:r>
            <a:endParaRPr lang="en-US" sz="4450" dirty="0"/>
          </a:p>
        </p:txBody>
      </p:sp>
      <p:sp>
        <p:nvSpPr>
          <p:cNvPr id="4" name="Text 1"/>
          <p:cNvSpPr/>
          <p:nvPr/>
        </p:nvSpPr>
        <p:spPr>
          <a:xfrm>
            <a:off x="793790" y="4630698"/>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Une exploration des enjeux juridiques majeurs à l'intersection de l'intelligence artificielle et du droit des données.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154567"/>
            <a:ext cx="8636794"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RGPD et Intelligence Artificielle</a:t>
            </a:r>
            <a:endParaRPr lang="en-US" sz="4450" dirty="0"/>
          </a:p>
        </p:txBody>
      </p:sp>
      <p:sp>
        <p:nvSpPr>
          <p:cNvPr id="4" name="Text 1"/>
          <p:cNvSpPr/>
          <p:nvPr/>
        </p:nvSpPr>
        <p:spPr>
          <a:xfrm>
            <a:off x="793790" y="5203508"/>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Le Règlement Général sur la Protection des Données impose des contraintes strictes sur l'utilisation de l'IA. Les entreprises doivent garantir la transparence des algorithmes et respecter les principes de minimisation des données.</a:t>
            </a:r>
            <a:endParaRPr lang="en-US" sz="1750" dirty="0"/>
          </a:p>
        </p:txBody>
      </p:sp>
      <p:sp>
        <p:nvSpPr>
          <p:cNvPr id="5" name="Text 2"/>
          <p:cNvSpPr/>
          <p:nvPr/>
        </p:nvSpPr>
        <p:spPr>
          <a:xfrm>
            <a:off x="793790" y="6184463"/>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Les droits des personnes concernées incluent l'accès aux décisions automatisées et la possibilité de contester les résultats générés par l'IA. La conformité nécessite une documentation rigoureuse et des analyses d'impact.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68641" y="792004"/>
            <a:ext cx="7579519" cy="2095262"/>
          </a:xfrm>
          <a:prstGeom prst="rect">
            <a:avLst/>
          </a:prstGeom>
          <a:noFill/>
          <a:ln/>
        </p:spPr>
        <p:txBody>
          <a:bodyPr wrap="square" lIns="0" tIns="0" rIns="0" bIns="0" rtlCol="0" anchor="t"/>
          <a:lstStyle/>
          <a:p>
            <a:pPr algn="l" indent="0" marL="0">
              <a:lnSpc>
                <a:spcPts val="5450"/>
              </a:lnSpc>
              <a:buNone/>
            </a:pPr>
            <a:r>
              <a:rPr lang="en-US" sz="4350" b="1" dirty="0">
                <a:solidFill>
                  <a:srgbClr val="000000"/>
                </a:solidFill>
                <a:latin typeface="Inter Bold" pitchFamily="34" charset="0"/>
                <a:ea typeface="Inter Bold" pitchFamily="34" charset="-122"/>
                <a:cs typeface="Inter Bold" pitchFamily="34" charset="-120"/>
              </a:rPr>
              <a:t>Propriété intellectuelle et responsabilité algorithmique</a:t>
            </a:r>
            <a:endParaRPr lang="en-US" sz="4350" dirty="0"/>
          </a:p>
        </p:txBody>
      </p:sp>
      <p:sp>
        <p:nvSpPr>
          <p:cNvPr id="4" name="Text 1"/>
          <p:cNvSpPr/>
          <p:nvPr/>
        </p:nvSpPr>
        <p:spPr>
          <a:xfrm>
            <a:off x="6268641" y="3445907"/>
            <a:ext cx="3427095" cy="349210"/>
          </a:xfrm>
          <a:prstGeom prst="rect">
            <a:avLst/>
          </a:prstGeom>
          <a:noFill/>
          <a:ln/>
        </p:spPr>
        <p:txBody>
          <a:bodyPr wrap="none" lIns="0" tIns="0" rIns="0" bIns="0" rtlCol="0" anchor="t"/>
          <a:lstStyle/>
          <a:p>
            <a:pPr algn="l" indent="0" marL="0">
              <a:lnSpc>
                <a:spcPts val="2700"/>
              </a:lnSpc>
              <a:buNone/>
            </a:pPr>
            <a:r>
              <a:rPr lang="en-US" sz="2150" b="1" dirty="0">
                <a:solidFill>
                  <a:srgbClr val="000000"/>
                </a:solidFill>
                <a:latin typeface="Inter Bold" pitchFamily="34" charset="0"/>
                <a:ea typeface="Inter Bold" pitchFamily="34" charset="-122"/>
                <a:cs typeface="Inter Bold" pitchFamily="34" charset="-120"/>
              </a:rPr>
              <a:t>Propriété des données IA</a:t>
            </a:r>
            <a:endParaRPr lang="en-US" sz="2150" dirty="0"/>
          </a:p>
        </p:txBody>
      </p:sp>
      <p:sp>
        <p:nvSpPr>
          <p:cNvPr id="5" name="Text 2"/>
          <p:cNvSpPr/>
          <p:nvPr/>
        </p:nvSpPr>
        <p:spPr>
          <a:xfrm>
            <a:off x="6268641" y="4018598"/>
            <a:ext cx="3517106" cy="3217902"/>
          </a:xfrm>
          <a:prstGeom prst="rect">
            <a:avLst/>
          </a:prstGeom>
          <a:noFill/>
          <a:ln/>
        </p:spPr>
        <p:txBody>
          <a:bodyPr wrap="square" lIns="0" tIns="0" rIns="0" bIns="0" rtlCol="0" anchor="t"/>
          <a:lstStyle/>
          <a:p>
            <a:pPr algn="l" indent="0" marL="0">
              <a:lnSpc>
                <a:spcPts val="2800"/>
              </a:lnSpc>
              <a:buNone/>
            </a:pPr>
            <a:r>
              <a:rPr lang="en-US" sz="1750" dirty="0">
                <a:solidFill>
                  <a:srgbClr val="272525"/>
                </a:solidFill>
                <a:latin typeface="Inter" pitchFamily="34" charset="0"/>
                <a:ea typeface="Inter" pitchFamily="34" charset="-122"/>
                <a:cs typeface="Inter" pitchFamily="34" charset="-120"/>
              </a:rPr>
              <a:t>Les données générées par l'intelligence artificielle soulèvent des questions complexes de propriété intellectuelle. Qui détient les droits sur les créations algorithmiques ? La jurisprudence évolue pour clarifier ces zones grises juridiques.</a:t>
            </a:r>
            <a:endParaRPr lang="en-US" sz="1750" dirty="0"/>
          </a:p>
        </p:txBody>
      </p:sp>
      <p:sp>
        <p:nvSpPr>
          <p:cNvPr id="6" name="Text 3"/>
          <p:cNvSpPr/>
          <p:nvPr/>
        </p:nvSpPr>
        <p:spPr>
          <a:xfrm>
            <a:off x="10338673" y="3445907"/>
            <a:ext cx="2900839" cy="349210"/>
          </a:xfrm>
          <a:prstGeom prst="rect">
            <a:avLst/>
          </a:prstGeom>
          <a:noFill/>
          <a:ln/>
        </p:spPr>
        <p:txBody>
          <a:bodyPr wrap="none" lIns="0" tIns="0" rIns="0" bIns="0" rtlCol="0" anchor="t"/>
          <a:lstStyle/>
          <a:p>
            <a:pPr algn="l" indent="0" marL="0">
              <a:lnSpc>
                <a:spcPts val="2700"/>
              </a:lnSpc>
              <a:buNone/>
            </a:pPr>
            <a:r>
              <a:rPr lang="en-US" sz="2150" b="1" dirty="0">
                <a:solidFill>
                  <a:srgbClr val="000000"/>
                </a:solidFill>
                <a:latin typeface="Inter Bold" pitchFamily="34" charset="0"/>
                <a:ea typeface="Inter Bold" pitchFamily="34" charset="-122"/>
                <a:cs typeface="Inter Bold" pitchFamily="34" charset="-120"/>
              </a:rPr>
              <a:t>Responsabilité légale</a:t>
            </a:r>
            <a:endParaRPr lang="en-US" sz="2150" dirty="0"/>
          </a:p>
        </p:txBody>
      </p:sp>
      <p:sp>
        <p:nvSpPr>
          <p:cNvPr id="7" name="Text 4"/>
          <p:cNvSpPr/>
          <p:nvPr/>
        </p:nvSpPr>
        <p:spPr>
          <a:xfrm>
            <a:off x="10338673" y="4018598"/>
            <a:ext cx="3517106" cy="3217902"/>
          </a:xfrm>
          <a:prstGeom prst="rect">
            <a:avLst/>
          </a:prstGeom>
          <a:noFill/>
          <a:ln/>
        </p:spPr>
        <p:txBody>
          <a:bodyPr wrap="square" lIns="0" tIns="0" rIns="0" bIns="0" rtlCol="0" anchor="t"/>
          <a:lstStyle/>
          <a:p>
            <a:pPr algn="l" indent="0" marL="0">
              <a:lnSpc>
                <a:spcPts val="2800"/>
              </a:lnSpc>
              <a:buNone/>
            </a:pPr>
            <a:r>
              <a:rPr lang="en-US" sz="1750" dirty="0">
                <a:solidFill>
                  <a:srgbClr val="272525"/>
                </a:solidFill>
                <a:latin typeface="Inter" pitchFamily="34" charset="0"/>
                <a:ea typeface="Inter" pitchFamily="34" charset="-122"/>
                <a:cs typeface="Inter" pitchFamily="34" charset="-120"/>
              </a:rPr>
              <a:t>La responsabilité des algorithmes reste un défi majeur. En cas d'erreur ou de préjudice causé par une IA, identifier le responsable entre le développeur, l'utilisateur et le propriétaire du système nécessite un cadre juridique adapté.</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vt:i4>
      </vt:variant>
    </vt:vector>
  </HeadingPairs>
  <TitlesOfParts>
    <vt:vector size="6" baseType="lpstr">
      <vt:lpstr>Arial</vt:lpstr>
      <vt:lpstr>Calibri</vt:lpstr>
      <vt:lpstr>Office Theme</vt:lpstr>
      <vt:lpstr>Slide 1</vt:lpstr>
      <vt:lpstr>Slide 2</vt:lpstr>
      <vt:lpstr>Slide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2025-12-01T10:15:23Z</dcterms:created>
  <dcterms:modified xsi:type="dcterms:W3CDTF">2025-12-01T10:15:23Z</dcterms:modified>
</cp:coreProperties>
</file>